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7"/>
  </p:notesMasterIdLst>
  <p:handoutMasterIdLst>
    <p:handoutMasterId r:id="rId28"/>
  </p:handoutMasterIdLst>
  <p:sldIdLst>
    <p:sldId id="305" r:id="rId5"/>
    <p:sldId id="306" r:id="rId6"/>
    <p:sldId id="276" r:id="rId7"/>
    <p:sldId id="277" r:id="rId8"/>
    <p:sldId id="258" r:id="rId9"/>
    <p:sldId id="295" r:id="rId10"/>
    <p:sldId id="259" r:id="rId11"/>
    <p:sldId id="298" r:id="rId12"/>
    <p:sldId id="271" r:id="rId13"/>
    <p:sldId id="278" r:id="rId14"/>
    <p:sldId id="260" r:id="rId15"/>
    <p:sldId id="261" r:id="rId16"/>
    <p:sldId id="307" r:id="rId17"/>
    <p:sldId id="308" r:id="rId18"/>
    <p:sldId id="275" r:id="rId19"/>
    <p:sldId id="309" r:id="rId20"/>
    <p:sldId id="310" r:id="rId21"/>
    <p:sldId id="311" r:id="rId22"/>
    <p:sldId id="313" r:id="rId23"/>
    <p:sldId id="314" r:id="rId24"/>
    <p:sldId id="315" r:id="rId25"/>
    <p:sldId id="26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 varScale="1">
        <p:scale>
          <a:sx n="83" d="100"/>
          <a:sy n="83" d="100"/>
        </p:scale>
        <p:origin x="159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EBD26-AE11-4E52-8CE3-699477837A1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E64FA-70FD-4055-A357-6FCB40C086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439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58A52-FB79-48D7-9E53-A5866C2934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44D54-549F-4658-A556-EB8F15C027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3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44D54-549F-4658-A556-EB8F15C027D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AE0303-EF8E-4266-924F-3722AE22C6A4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9C8F94-9E79-4B4E-99E9-682A153B54C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МБОУ СОШ11 им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А.М.Матросова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села Школьного муниципального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образования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Белореченский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район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643998" cy="500066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«ОПАСНОСТИ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ВИРТУАЛЬНОГО МИРА»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Подготовила: социальный педагог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Н.М.Чеканова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2532" y="2852936"/>
            <a:ext cx="6383922" cy="38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      Опасные знакомства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жертв виртуальных педофилов увеличивается с каждым годом. Попасть на крючок маньяка очень просто: все начинается с безобидной переписки, которая переходит в недвусмысленные намеки, обмен фотографиями интимного характера и провоцирует ребенка на личную встречу, которая может закончиться печально.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в 2017 году на горячую линию российской организации «Сдай педофила» обратилось около 400 родителей, чьи малолетние дети попались в социальных сетях на уловки педофилов.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467600" cy="11521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Опасность № 3 – онлайн игры</a:t>
            </a: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7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39" y="1916832"/>
            <a:ext cx="3456385" cy="2736304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3934502" cy="310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5782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1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Опасность № 4 – виртуальное общение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Собеседник в Интернете может выдавать себя за кого-то другого. Виртуальное общение -  это мир фантазий. Здесь почти у каждого есть своя маска, свой тип поведения, причем он отличается часто от реальности. Почти каждый скрыт под аватарками вымышленными именами и своими фантазиями.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852936"/>
            <a:ext cx="3591611" cy="31971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50" y="2852936"/>
            <a:ext cx="3566469" cy="3197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52928" cy="31626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5774" y="1556792"/>
            <a:ext cx="6312155" cy="41044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47667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Опасность № 5 – интернет хулиганство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507288" cy="437384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000" b="1" dirty="0" err="1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Кибербуллинг</a:t>
            </a: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вид травли с применением интернет-технологий, включающий оскорбления, угрозы, клевету, </a:t>
            </a:r>
            <a:r>
              <a:rPr lang="ru-RU" sz="20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компрометирующую информацию </a:t>
            </a:r>
            <a:r>
              <a:rPr lang="ru-RU" sz="20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шантаж, с использованием личных сообщений или общественного канала.</a:t>
            </a:r>
            <a:r>
              <a:rPr lang="ru-RU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5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564904"/>
            <a:ext cx="532859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2422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80920" cy="1584176"/>
          </a:xfrm>
        </p:spPr>
        <p:txBody>
          <a:bodyPr>
            <a:noAutofit/>
          </a:bodyPr>
          <a:lstStyle/>
          <a:p>
            <a:pPr>
              <a:spcBef>
                <a:spcPct val="20000"/>
              </a:spcBef>
              <a:buSzPct val="95000"/>
              <a:buFont typeface="Wingdings 2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Опасность № 6 – зависимость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1995 году впервые был использован термин «интернет- зависимость», сегодня этот диагноз уже никого не удивляет.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276872"/>
            <a:ext cx="7056784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Стадии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интернет-зависимости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1 стадия (норма, не требует вмешательства)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проводит за компьютером менее 7 часов в неделю, его деятельность в сети разнообразна, он охотно рассказывает, чем занят.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 выключает компьютер, «отлучение» от Интернета и необходимость прерваться (для уроков, разговора и т. д.) воспринимает спокойно, проблем со сном и аппетитом нет.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Учеба в норме, одевается как всегда, в комнате порядок.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 стадия (допустимая)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Ребенок находится за компьютером до 15 часов в неделю, деятельность разнообразна, но однонаправлена (игры, соц.сети и т. д.), рассказывает не обо всем.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Испытывает эмоциональное возбуждение во время и после игры/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интернет-сеанса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Компьютер выключает после напоминания, необходимость прерваться воспринимает по-разному, в том числе и негативно.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Иногда объедается у компьютера или забывает поесть, изредка бывают ночные кошмары.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Учеба в норме, может неаккуратно одеться, захламить комнату.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3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стадия.  Состояние возможной зависимости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Ребенок пребывает за компьютером до 22 часов в неделю, деятельность узконаправленная (3-4 чата, соц.сети или игры), неохотно рассказывает о ней. Компьютер выключает после нескольких напоминаний, перерывы воспринимает негативно. Аппетит заметно снижен или повышен,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Сон нарушен – спит то мало, то много, кричит и мечется во сне, головные боли, проблемы с желудком.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 интерес к учебе, падение успеваемости. Одежда часто неаккуратна, в комнате беспорядок. Несколько меняется круг общения и интересы, сужение круга общения.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24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 стадия. Выраженная зависимость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Ребенок засиживается за компьютером более 3-х часов в день, ежедневно, не отрываясь, не контролируя себя, предпочитая 1-2 игры, соц.сети или беспорядочный серфинг. Компьютер старается не выключать вообще, постоянно проверяет почту или ход игры.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просьбы прерваться или рассказать, чем занят, реагирует агрессивно, т. е. проявляется явная эмоциональная неустойчивость.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Может уходить из дома, чтобы поиграть в компьютерные игры у друзей или посетить соц.сеть в зоне бесплатного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wi-fi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Аппетит и сон сильно нарушаются, успеваемость очень низкая.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Одежда и комната в беспорядке, круг общения и интересы сменились.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ru-RU" b="1" dirty="0"/>
              <a:t>В виртуальном мире есть все то, 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что есть в реальности, 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за исключением одного – жизни»</a:t>
            </a:r>
            <a:endParaRPr lang="ru-RU" dirty="0"/>
          </a:p>
          <a:p>
            <a:pPr marL="0" indent="0" algn="r">
              <a:buNone/>
            </a:pPr>
            <a:r>
              <a:rPr lang="ru-RU" b="1" dirty="0"/>
              <a:t>(</a:t>
            </a:r>
            <a:r>
              <a:rPr lang="ru-RU" b="1" dirty="0" err="1"/>
              <a:t>Рефат</a:t>
            </a:r>
            <a:r>
              <a:rPr lang="ru-RU" b="1" dirty="0"/>
              <a:t> </a:t>
            </a:r>
            <a:r>
              <a:rPr lang="ru-RU" b="1" dirty="0" err="1"/>
              <a:t>Шакир</a:t>
            </a:r>
            <a:r>
              <a:rPr lang="ru-RU" b="1" dirty="0"/>
              <a:t>-Алиев)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  <a:r>
              <a:rPr lang="ru-RU" sz="3600" dirty="0" smtClean="0">
                <a:solidFill>
                  <a:schemeClr val="tx1"/>
                </a:solidFill>
              </a:rPr>
              <a:t>Как </a:t>
            </a:r>
            <a:r>
              <a:rPr lang="ru-RU" sz="3600" dirty="0" smtClean="0">
                <a:solidFill>
                  <a:schemeClr val="tx1"/>
                </a:solidFill>
              </a:rPr>
              <a:t>бороться с зависимостью?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Как </a:t>
            </a:r>
            <a:r>
              <a:rPr lang="ru-RU" dirty="0"/>
              <a:t>и любую болезнь, интернет-зависимость проще не допустить, чем потом лечить. Поэтому лучше всего заниматься профилактикой, а именно:</a:t>
            </a:r>
          </a:p>
          <a:p>
            <a:r>
              <a:rPr lang="ru-RU" dirty="0"/>
              <a:t>•         не оставлять без внимания первые этапы знакомства ребёнка с </a:t>
            </a:r>
            <a:r>
              <a:rPr lang="ru-RU" dirty="0" smtClean="0"/>
              <a:t>интернетом</a:t>
            </a:r>
          </a:p>
          <a:p>
            <a:r>
              <a:rPr lang="ru-RU" dirty="0" smtClean="0"/>
              <a:t>•         </a:t>
            </a:r>
            <a:r>
              <a:rPr lang="ru-RU" dirty="0"/>
              <a:t>установить чёткие рамки пользования интернетом </a:t>
            </a:r>
            <a:r>
              <a:rPr lang="ru-RU" dirty="0" smtClean="0"/>
              <a:t>(регламентировать </a:t>
            </a:r>
            <a:r>
              <a:rPr lang="ru-RU" dirty="0"/>
              <a:t>время нахождения в сети);</a:t>
            </a:r>
          </a:p>
          <a:p>
            <a:r>
              <a:rPr lang="ru-RU" dirty="0"/>
              <a:t>•         не упускать из виду активность ребёнка в </a:t>
            </a:r>
            <a:r>
              <a:rPr lang="ru-RU" dirty="0" err="1" smtClean="0"/>
              <a:t>соцсетях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•         </a:t>
            </a:r>
            <a:r>
              <a:rPr lang="ru-RU" dirty="0"/>
              <a:t>очень важно, чтоб в жизни ребёнка было много увлечений и активностей, которые занимали бы его время и были по-настоящему </a:t>
            </a:r>
            <a:r>
              <a:rPr lang="ru-RU" dirty="0" smtClean="0"/>
              <a:t>интересны</a:t>
            </a:r>
            <a:r>
              <a:rPr lang="ru-RU" dirty="0"/>
              <a:t> </a:t>
            </a:r>
            <a:r>
              <a:rPr lang="ru-RU" dirty="0" smtClean="0"/>
              <a:t> (книги</a:t>
            </a:r>
            <a:r>
              <a:rPr lang="ru-RU" dirty="0"/>
              <a:t>, спорт, музыка, </a:t>
            </a:r>
            <a:r>
              <a:rPr lang="ru-RU" dirty="0" smtClean="0"/>
              <a:t>коллекционирование)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701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/>
              <a:t>Р</a:t>
            </a:r>
            <a:r>
              <a:rPr lang="ru-RU" b="1" i="1" u="sng" dirty="0" smtClean="0"/>
              <a:t>одители </a:t>
            </a:r>
            <a:r>
              <a:rPr lang="ru-RU" b="1" i="1" u="sng" dirty="0"/>
              <a:t>– лучший пример для </a:t>
            </a:r>
            <a:r>
              <a:rPr lang="ru-RU" b="1" i="1" u="sng" dirty="0" smtClean="0"/>
              <a:t>ребёнка.</a:t>
            </a:r>
          </a:p>
          <a:p>
            <a:pPr marL="0" indent="0" algn="just">
              <a:buNone/>
            </a:pPr>
            <a:r>
              <a:rPr lang="ru-RU" dirty="0"/>
              <a:t> Поэтому, выключите компьютер и сходите всей семьёй на пикник. Это станет лучшей профилактикой интернет-зависимости.</a:t>
            </a:r>
          </a:p>
          <a:p>
            <a:pPr algn="just"/>
            <a:r>
              <a:rPr lang="ru-RU" dirty="0" smtClean="0"/>
              <a:t>Установите </a:t>
            </a:r>
            <a:r>
              <a:rPr lang="ru-RU" dirty="0" smtClean="0"/>
              <a:t>на гаджеты программу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«</a:t>
            </a:r>
            <a:r>
              <a:rPr lang="ru-RU" dirty="0" smtClean="0"/>
              <a:t>родительский контроль».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532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Будь осторожен в сети!!!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991674"/>
            <a:ext cx="6208846" cy="4389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55388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дети делают в интернете? 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есконтрольное использование интернета может стать причиной многих очень неприятных и даже опасных ситуаций.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365760" lvl="1" indent="0">
              <a:buNone/>
            </a:pPr>
            <a:endParaRPr lang="ru-RU" sz="1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27280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Современный ребенок, которого не ограничивают в использовании интернета, к 7 годам проводит в виртуальном пространстве ровно 1 год.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712879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10801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Опасность № 1 – пренебрежение  к учебе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7056784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77416"/>
            <a:ext cx="8291264" cy="6063952"/>
          </a:xfrm>
        </p:spPr>
        <p:txBody>
          <a:bodyPr>
            <a:norm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результате исследований, проводимых среди учащихся 5–11 классов, было выявлено: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93% учащихся хоть раз за время обучения искали решение домашнего задания в Интернете;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70% учащихся пользуются решебником постоянно;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5% учащихся стараются прибегать к помощи родителей, учителей или книжных изданий, не прибегая к помощи Интернета;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 3% учащихся не имеют доступа к сети Интернет;</a:t>
            </a:r>
          </a:p>
          <a:p>
            <a:pPr fontAlgn="base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89% учащихся получают отметку «Отлично» за списанное из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решебника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Интернета решение.</a:t>
            </a:r>
          </a:p>
          <a:p>
            <a:pPr fontAlgn="base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4104456" cy="60212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Интернет – это огромный мир бесконечной информации, причем как полезной, так и не очень.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Совершая путешествие в сети, легко можно оказаться на сайтах недетского содержания или сайтах  содержащих информацию, пропагандирующую или описывающую запрещенные в обществе вещи и понятия.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6" name="Содержимое 5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124744"/>
            <a:ext cx="3478294" cy="5237901"/>
          </a:xfr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4752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Опасность № 2 – опасный контент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Пропаганда экстремизма, насилия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экстремизма – дестабилизация, разрушение сложившихся в обществе отношений, ценностей.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Ему присущи фанатизм, однобокое восприятие ситуации, бездумное выполнение любых приказов, опора не на разум, а на инстинкты, неспособность к толерантности.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67892"/>
            <a:ext cx="3449191" cy="3071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49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Распространение наркотиков.</a:t>
            </a:r>
            <a:endParaRPr lang="ru-RU" sz="2800" b="1" dirty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Очень часто в молодежных группах и сообществах в социальных сетях появляются предложения подработать с очень высокими зарплатами, например, по 5 тысяч рублей в день. Где ребенок может заработать такие деньги?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век интернета организаторы незаконного бизнеса чаще всего вербуют подручных-закладчиков через интернет.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Явление стало массовым.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виртуальном мире,  им предлагают немного подработать – взять пакетик в пункте А, разложить на десять маленьких и развезти в десять точек. (для закрепления результата и получения новый участников,  существует система контрольных заданий, премий и т.д.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Молодежь это воспринимает как игру. А родители часто и не подозревают, чем занимаются их дети, если сами эти закладчики не употребляют наркотики.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D2F98235503724498627541449330A2" ma:contentTypeVersion="13" ma:contentTypeDescription="Создание документа." ma:contentTypeScope="" ma:versionID="bbe30c720fb1d6dd4ecc7580bef0f415">
  <xsd:schema xmlns:xsd="http://www.w3.org/2001/XMLSchema" xmlns:xs="http://www.w3.org/2001/XMLSchema" xmlns:p="http://schemas.microsoft.com/office/2006/metadata/properties" xmlns:ns1="http://schemas.microsoft.com/sharepoint/v3" xmlns:ns2="66002160-2910-486e-80bc-d480ef2e60b2" targetNamespace="http://schemas.microsoft.com/office/2006/metadata/properties" ma:root="true" ma:fieldsID="3ae387e486701633503b8fa7bbf83cba" ns1:_="" ns2:_="">
    <xsd:import namespace="http://schemas.microsoft.com/sharepoint/v3"/>
    <xsd:import namespace="66002160-2910-486e-80bc-d480ef2e60b2"/>
    <xsd:element name="properties">
      <xsd:complexType>
        <xsd:sequence>
          <xsd:element name="documentManagement">
            <xsd:complexType>
              <xsd:all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8" nillable="true" ma:displayName="Оценка (0-5)" ma:decimals="2" ma:description="Среднее значение всех отправленных оценок" ma:internalName="AverageRating" ma:readOnly="true">
      <xsd:simpleType>
        <xsd:restriction base="dms:Number"/>
      </xsd:simpleType>
    </xsd:element>
    <xsd:element name="RatingCount" ma:index="9" nillable="true" ma:displayName="Число оценок" ma:decimals="0" ma:description="Число отправленных оценок" ma:internalName="RatingCount" ma:readOnly="true">
      <xsd:simpleType>
        <xsd:restriction base="dms:Number"/>
      </xsd:simpleType>
    </xsd:element>
    <xsd:element name="RatedBy" ma:index="10" nillable="true" ma:displayName="Оценили" ma:description="Пользователи, оценившие элемент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1" nillable="true" ma:displayName="Оценки пользователей" ma:description="Оценки пользователей для элемента" ma:hidden="true" ma:internalName="Ratings">
      <xsd:simpleType>
        <xsd:restriction base="dms:Note"/>
      </xsd:simpleType>
    </xsd:element>
    <xsd:element name="LikesCount" ma:index="12" nillable="true" ma:displayName="Число оценок &quot;нравится&quot;" ma:internalName="LikesCount">
      <xsd:simpleType>
        <xsd:restriction base="dms:Unknown"/>
      </xsd:simpleType>
    </xsd:element>
    <xsd:element name="LikedBy" ma:index="13" nillable="true" ma:displayName="Понравилось пользователям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02160-2910-486e-80bc-d480ef2e60b2" elementFormDefault="qualified">
    <xsd:import namespace="http://schemas.microsoft.com/office/2006/documentManagement/types"/>
    <xsd:import namespace="http://schemas.microsoft.com/office/infopath/2007/PartnerControls"/>
    <xsd:element name="Status" ma:index="14" nillable="true" ma:displayName="Статус" ma:default="Первый этап экспертизы" ma:format="Dropdown" ma:internalName="Status">
      <xsd:simpleType>
        <xsd:restriction base="dms:Choice">
          <xsd:enumeration value="Первый этап экспертизы"/>
          <xsd:enumeration value="Доработка"/>
          <xsd:enumeration value="Назначение технического эксперта"/>
          <xsd:enumeration value="Второй этап экспертизы"/>
          <xsd:enumeration value="Техническая доработка"/>
          <xsd:enumeration value="Третий этап экспертизы"/>
          <xsd:enumeration value="Доработка содержания"/>
          <xsd:enumeration value="На оформлении"/>
          <xsd:enumeration value="Отклонен"/>
          <xsd:enumeration value="Отклонен техническим экспертом"/>
          <xsd:enumeration value="Не прошел экспертизу содержания"/>
          <xsd:enumeration value="Опубликован бесплатно"/>
          <xsd:enumeration value="Опубликован платно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Status xmlns="66002160-2910-486e-80bc-d480ef2e60b2">Техническая доработка</Status>
    <Ratings xmlns="http://schemas.microsoft.com/sharepoint/v3" xsi:nil="true"/>
    <LikedBy xmlns="http://schemas.microsoft.com/sharepoint/v3">
      <UserInfo>
        <DisplayName/>
        <AccountId xsi:nil="true"/>
        <AccountType/>
      </UserInfo>
    </LikedBy>
    <RatedBy xmlns="http://schemas.microsoft.com/sharepoint/v3">
      <UserInfo>
        <DisplayName/>
        <AccountId xsi:nil="true"/>
        <AccountType/>
      </UserInfo>
    </RatedB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B67FED-E9CA-4EC0-809B-F8F96C21A4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6002160-2910-486e-80bc-d480ef2e60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265276-6976-401C-B1CC-22B815D2F12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66002160-2910-486e-80bc-d480ef2e60b2"/>
  </ds:schemaRefs>
</ds:datastoreItem>
</file>

<file path=customXml/itemProps3.xml><?xml version="1.0" encoding="utf-8"?>
<ds:datastoreItem xmlns:ds="http://schemas.openxmlformats.org/officeDocument/2006/customXml" ds:itemID="{949D9587-D90D-4A75-8475-9CDE74929C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1787</TotalTime>
  <Words>872</Words>
  <Application>Microsoft Office PowerPoint</Application>
  <PresentationFormat>Экран (4:3)</PresentationFormat>
  <Paragraphs>104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Constantia</vt:lpstr>
      <vt:lpstr>Times New Roman</vt:lpstr>
      <vt:lpstr>Wingdings 2</vt:lpstr>
      <vt:lpstr>Поток</vt:lpstr>
      <vt:lpstr>МБОУ СОШ11 им А.М.Матросова  села Школьного муниципального образования Белореченский район</vt:lpstr>
      <vt:lpstr>Презентация PowerPoint</vt:lpstr>
      <vt:lpstr>Презентация PowerPoint</vt:lpstr>
      <vt:lpstr>Презентация PowerPoint</vt:lpstr>
      <vt:lpstr>                               Опасность № 1 – пренебрежение  к учебе   </vt:lpstr>
      <vt:lpstr>Презентация PowerPoint</vt:lpstr>
      <vt:lpstr> Интернет – это огромный мир бесконечной информации, причем как полезной, так и не очень.  Совершая путешествие в сети, легко можно оказаться на сайтах недетского содержания или сайтах  содержащих информацию, пропагандирующую или описывающую запрещенные в обществе вещи и понятия.          </vt:lpstr>
      <vt:lpstr>Пропаганда экстремизма, насилия</vt:lpstr>
      <vt:lpstr>Распространение наркотиков.</vt:lpstr>
      <vt:lpstr>Презентация PowerPoint</vt:lpstr>
      <vt:lpstr>                      Опасность № 3 – онлайн игры  </vt:lpstr>
      <vt:lpstr>      Опасность № 4 – виртуальное общение  Собеседник в Интернете может выдавать себя за кого-то другого. Виртуальное общение -  это мир фантазий. Здесь почти у каждого есть своя маска, свой тип поведения, причем он отличается часто от реальности. Почти каждый скрыт под аватарками вымышленными именами и своими фантазиями. </vt:lpstr>
      <vt:lpstr>     </vt:lpstr>
      <vt:lpstr>Презентация PowerPoint</vt:lpstr>
      <vt:lpstr>                                           Опасность № 6 – зависимость   В 1995 году впервые был использован термин «интернет- зависимость», сегодня этот диагноз уже никого не удивляет.  </vt:lpstr>
      <vt:lpstr>                    Стадии интернет-зависимости</vt:lpstr>
      <vt:lpstr>2 стадия (допустимая) </vt:lpstr>
      <vt:lpstr>               3 стадия.  Состояние возможной зависимости</vt:lpstr>
      <vt:lpstr>4 стадия. Выраженная зависимость</vt:lpstr>
      <vt:lpstr>         Как бороться с зависимостью?</vt:lpstr>
      <vt:lpstr>Презентация PowerPoint</vt:lpstr>
      <vt:lpstr>Будь осторожен в сети!!!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Natalya</cp:lastModifiedBy>
  <cp:revision>166</cp:revision>
  <dcterms:created xsi:type="dcterms:W3CDTF">2015-04-15T11:30:31Z</dcterms:created>
  <dcterms:modified xsi:type="dcterms:W3CDTF">2023-03-23T12:02:19Z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0x010100AD2F98235503724498627541449330A2</vt:lpwstr>
  </property>
  <property fmtid="{D5CDD505-2E9C-101B-9397-08002B2CF9AE}" pid="3" name="_docset_NoMedatataSyncRequired">
    <vt:lpwstr>False</vt:lpwstr>
  </property>
</Properties>
</file>